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3" r:id="rId2"/>
    <p:sldId id="314" r:id="rId3"/>
    <p:sldId id="258" r:id="rId4"/>
    <p:sldId id="344" r:id="rId5"/>
    <p:sldId id="296" r:id="rId6"/>
    <p:sldId id="257" r:id="rId7"/>
    <p:sldId id="342" r:id="rId8"/>
    <p:sldId id="341" r:id="rId9"/>
    <p:sldId id="325" r:id="rId10"/>
    <p:sldId id="328" r:id="rId11"/>
    <p:sldId id="301" r:id="rId12"/>
    <p:sldId id="347" r:id="rId13"/>
    <p:sldId id="345" r:id="rId14"/>
    <p:sldId id="346" r:id="rId15"/>
    <p:sldId id="319" r:id="rId16"/>
    <p:sldId id="307" r:id="rId17"/>
    <p:sldId id="310" r:id="rId18"/>
    <p:sldId id="348" r:id="rId19"/>
    <p:sldId id="349" r:id="rId20"/>
    <p:sldId id="350" r:id="rId21"/>
    <p:sldId id="351" r:id="rId22"/>
    <p:sldId id="352" r:id="rId23"/>
    <p:sldId id="356" r:id="rId24"/>
    <p:sldId id="329" r:id="rId25"/>
    <p:sldId id="332" r:id="rId26"/>
    <p:sldId id="331" r:id="rId27"/>
    <p:sldId id="333" r:id="rId28"/>
    <p:sldId id="330" r:id="rId29"/>
    <p:sldId id="334" r:id="rId30"/>
  </p:sldIdLst>
  <p:sldSz cx="9144000" cy="6858000" type="screen4x3"/>
  <p:notesSz cx="10234613" cy="70993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90929"/>
  </p:normalViewPr>
  <p:slideViewPr>
    <p:cSldViewPr>
      <p:cViewPr varScale="1">
        <p:scale>
          <a:sx n="61" d="100"/>
          <a:sy n="61" d="100"/>
        </p:scale>
        <p:origin x="-119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GB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en-GB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GB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29EA90C9-85C3-4793-B9FD-8860F1D661D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163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ZA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en-ZA"/>
          </a:p>
        </p:txBody>
      </p:sp>
      <p:sp>
        <p:nvSpPr>
          <p:cNvPr id="809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1688" y="531813"/>
            <a:ext cx="35496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0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38" y="3371850"/>
            <a:ext cx="8186737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text styles</a:t>
            </a:r>
          </a:p>
          <a:p>
            <a:pPr lvl="1"/>
            <a:r>
              <a:rPr lang="en-ZA" smtClean="0"/>
              <a:t>Second level</a:t>
            </a:r>
          </a:p>
          <a:p>
            <a:pPr lvl="2"/>
            <a:r>
              <a:rPr lang="en-ZA" smtClean="0"/>
              <a:t>Third level</a:t>
            </a:r>
          </a:p>
          <a:p>
            <a:pPr lvl="3"/>
            <a:r>
              <a:rPr lang="en-ZA" smtClean="0"/>
              <a:t>Fourth level</a:t>
            </a:r>
          </a:p>
          <a:p>
            <a:pPr lvl="4"/>
            <a:r>
              <a:rPr lang="en-ZA" smtClean="0"/>
              <a:t>Fifth level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ZA"/>
          </a:p>
        </p:txBody>
      </p:sp>
      <p:sp>
        <p:nvSpPr>
          <p:cNvPr id="80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7FE6C14B-3F5E-4732-94E8-89C58A7C9E92}" type="slidenum">
              <a:rPr lang="en-ZA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97340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6B909D-AD73-49DA-A9B1-07ADD903F2C6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011724-BBF5-4F1D-B10A-28726AB421F2}" type="slidenum">
              <a:rPr lang="en-US"/>
              <a:pPr/>
              <a:t>8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11A4EC-F204-4C88-A7EA-AD4E4DFB57D9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CBA9D4-9EC0-444F-82A3-7A1EF504254B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C3A326-06BB-4718-B703-DB346C0F9574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42E4C-3335-487C-A906-C48347B3828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344383-6751-49E3-A119-0152FD62F5E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504CF6-6BF0-4187-B1C2-F1C78822ED3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ED1C174-9C93-4DC6-AD2D-BE086C4A58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E54E571-00F7-404A-8837-F31B7777D50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B915A43-BA23-4407-A822-10E8E50930C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31D1E-9B09-42CA-B9DD-045B2DAB4671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C821A-F746-445F-A8AF-80DAD5C0ED7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90B44-62B0-4BD8-BC84-773B31BE352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3A78F3-0892-4019-9387-E99DF9CB5D2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DAF58C-9878-48D1-A721-6BA538E3423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E091D-6F06-4D31-B27E-8E309A17798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6B1B1E-6C97-4C2E-B340-998F13622AB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166536-1EB8-4AAB-A582-72F9353B290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D2790B7-079D-45E2-8F35-963EEC75ECE2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oceatlas.tamu.edu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1000" y="1524000"/>
            <a:ext cx="845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/>
            </a:r>
            <a:br>
              <a:rPr lang="en-US" sz="3600">
                <a:solidFill>
                  <a:schemeClr val="accent2"/>
                </a:solidFill>
              </a:rPr>
            </a:br>
            <a:endParaRPr lang="en-GB" sz="1800" i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239838" y="319088"/>
            <a:ext cx="47900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ZA" sz="3600" b="1" dirty="0">
                <a:solidFill>
                  <a:schemeClr val="bg1"/>
                </a:solidFill>
                <a:latin typeface="Batang" pitchFamily="18" charset="-127"/>
              </a:rPr>
              <a:t>The Southern Ocean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8" name="Picture 4" descr="synoptic char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15888"/>
            <a:ext cx="9144000" cy="5956300"/>
          </a:xfrm>
          <a:noFill/>
          <a:ln/>
        </p:spPr>
      </p:pic>
      <p:sp>
        <p:nvSpPr>
          <p:cNvPr id="98310" name="Oval 6"/>
          <p:cNvSpPr>
            <a:spLocks noChangeArrowheads="1"/>
          </p:cNvSpPr>
          <p:nvPr/>
        </p:nvSpPr>
        <p:spPr bwMode="auto">
          <a:xfrm>
            <a:off x="539750" y="4291013"/>
            <a:ext cx="8208963" cy="1009650"/>
          </a:xfrm>
          <a:prstGeom prst="ellips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11" name="Oval 7"/>
          <p:cNvSpPr>
            <a:spLocks noChangeArrowheads="1"/>
          </p:cNvSpPr>
          <p:nvPr/>
        </p:nvSpPr>
        <p:spPr bwMode="auto">
          <a:xfrm>
            <a:off x="684213" y="5373688"/>
            <a:ext cx="8208962" cy="935037"/>
          </a:xfrm>
          <a:prstGeom prst="ellipse">
            <a:avLst/>
          </a:prstGeom>
          <a:noFill/>
          <a:ln w="635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Antaractic curren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828800"/>
            <a:ext cx="4641850" cy="5029200"/>
          </a:xfrm>
          <a:prstGeom prst="rect">
            <a:avLst/>
          </a:prstGeom>
          <a:noFill/>
        </p:spPr>
      </p:pic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503238" y="188913"/>
            <a:ext cx="52927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GB" sz="2800" b="1">
                <a:solidFill>
                  <a:srgbClr val="000080"/>
                </a:solidFill>
                <a:latin typeface="Arial" charset="0"/>
              </a:rPr>
              <a:t>The Southern Ocean : </a:t>
            </a:r>
          </a:p>
          <a:p>
            <a:pPr algn="ctr" eaLnBrk="0" hangingPunct="0"/>
            <a:r>
              <a:rPr lang="en-GB" sz="2800" b="1">
                <a:solidFill>
                  <a:srgbClr val="000080"/>
                </a:solidFill>
                <a:latin typeface="Arial" charset="0"/>
              </a:rPr>
              <a:t>an annular ocean that connects the world ocean basins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0"/>
            <a:ext cx="3276600" cy="3241675"/>
          </a:xfrm>
          <a:prstGeom prst="rect">
            <a:avLst/>
          </a:prstGeom>
          <a:noFill/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5364163" y="3429000"/>
            <a:ext cx="3384550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/>
              <a:t>The inter-basin connection</a:t>
            </a:r>
          </a:p>
          <a:p>
            <a:r>
              <a:rPr lang="en-US" sz="2000"/>
              <a:t>provided by the ACC</a:t>
            </a:r>
          </a:p>
          <a:p>
            <a:r>
              <a:rPr lang="en-US" sz="2000"/>
              <a:t>permits a global overturning circulation.</a:t>
            </a:r>
          </a:p>
          <a:p>
            <a:endParaRPr lang="en-US" sz="2000"/>
          </a:p>
          <a:p>
            <a:r>
              <a:rPr lang="en-US" sz="2000"/>
              <a:t>Thus enables the global transport of heat and fresh water which in turn influence climate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8547" name="Picture 3" descr="antarctica-circulation-e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6259513" cy="6858000"/>
          </a:xfrm>
          <a:noFill/>
          <a:ln/>
        </p:spPr>
      </p:pic>
      <p:sp>
        <p:nvSpPr>
          <p:cNvPr id="108548" name="Line 4"/>
          <p:cNvSpPr>
            <a:spLocks noChangeShapeType="1"/>
          </p:cNvSpPr>
          <p:nvPr/>
        </p:nvSpPr>
        <p:spPr bwMode="auto">
          <a:xfrm flipH="1">
            <a:off x="3924300" y="3141663"/>
            <a:ext cx="3095625" cy="10080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6300788" y="2728913"/>
            <a:ext cx="2727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ZA">
                <a:solidFill>
                  <a:srgbClr val="CC0000"/>
                </a:solidFill>
              </a:rPr>
              <a:t>Antarctic divergence</a:t>
            </a:r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6351588" y="3449638"/>
            <a:ext cx="300037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ZA">
                <a:solidFill>
                  <a:srgbClr val="CC0000"/>
                </a:solidFill>
              </a:rPr>
              <a:t>Here water is upwelled</a:t>
            </a:r>
          </a:p>
          <a:p>
            <a:r>
              <a:rPr lang="en-ZA">
                <a:solidFill>
                  <a:srgbClr val="CC0000"/>
                </a:solidFill>
              </a:rPr>
              <a:t>to the surface ..</a:t>
            </a:r>
          </a:p>
          <a:p>
            <a:r>
              <a:rPr lang="en-ZA">
                <a:solidFill>
                  <a:srgbClr val="CC0000"/>
                </a:solidFill>
              </a:rPr>
              <a:t>another upwelling </a:t>
            </a:r>
          </a:p>
          <a:p>
            <a:r>
              <a:rPr lang="en-ZA">
                <a:solidFill>
                  <a:srgbClr val="CC0000"/>
                </a:solidFill>
              </a:rPr>
              <a:t>System in the open </a:t>
            </a:r>
          </a:p>
          <a:p>
            <a:r>
              <a:rPr lang="en-ZA">
                <a:solidFill>
                  <a:srgbClr val="CC0000"/>
                </a:solidFill>
              </a:rPr>
              <a:t>ocean!</a:t>
            </a:r>
          </a:p>
        </p:txBody>
      </p:sp>
    </p:spTree>
    <p:extLst>
      <p:ext uri="{BB962C8B-B14F-4D97-AF65-F5344CB8AC3E}">
        <p14:creationId xmlns:p14="http://schemas.microsoft.com/office/powerpoint/2010/main" val="11919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733800" cy="1219200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C00000"/>
                </a:solidFill>
              </a:rPr>
              <a:t>Antarctic Circumpolar Current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0" y="1041400"/>
            <a:ext cx="3352800" cy="581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No meridional boundary at Drake Passage latitudes</a:t>
            </a:r>
          </a:p>
          <a:p>
            <a:pPr marL="457200" indent="-45720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Different dynamics from normal gyres (which have western and eastern boundaries)</a:t>
            </a:r>
          </a:p>
          <a:p>
            <a:pPr marL="457200" indent="-45720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Wind stress causes current that extends to bottom, flows eastward</a:t>
            </a:r>
          </a:p>
          <a:p>
            <a:pPr marL="457200" indent="-45720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Shear from 50 cm/sec at surface to about 5-10 cm/sec at bottom</a:t>
            </a:r>
          </a:p>
        </p:txBody>
      </p:sp>
      <p:pic>
        <p:nvPicPr>
          <p:cNvPr id="30724" name="Picture 8" descr="dyn_map"/>
          <p:cNvPicPr>
            <a:picLocks noChangeAspect="1" noChangeArrowheads="1"/>
          </p:cNvPicPr>
          <p:nvPr/>
        </p:nvPicPr>
        <p:blipFill>
          <a:blip r:embed="rId3" cstate="print"/>
          <a:srcRect l="14706" t="30302" r="14706" b="13637"/>
          <a:stretch>
            <a:fillRect/>
          </a:stretch>
        </p:blipFill>
        <p:spPr bwMode="auto">
          <a:xfrm>
            <a:off x="3657600" y="0"/>
            <a:ext cx="5486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151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8" descr="fig13.1_southern_topomap_grayscale.pd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066800"/>
            <a:ext cx="5257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Antarctic Circumpolar Current: banded (jet-like) structure</a:t>
            </a: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0" y="762000"/>
            <a:ext cx="3657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marL="457200" indent="-457200">
              <a:spcBef>
                <a:spcPct val="50000"/>
              </a:spcBef>
            </a:pPr>
            <a:r>
              <a:rPr lang="en-US" dirty="0">
                <a:solidFill>
                  <a:srgbClr val="3333CC">
                    <a:lumMod val="60000"/>
                    <a:lumOff val="40000"/>
                  </a:srgbClr>
                </a:solidFill>
              </a:rPr>
              <a:t>Fronts of the Antarctic Circumpolar Current</a:t>
            </a:r>
          </a:p>
          <a:p>
            <a:pPr marL="457200" indent="-457200">
              <a:spcBef>
                <a:spcPct val="50000"/>
              </a:spcBef>
              <a:buFont typeface="Arial" charset="0"/>
              <a:buAutoNum type="arabicPeriod"/>
            </a:pPr>
            <a:r>
              <a:rPr lang="en-US" dirty="0" err="1">
                <a:solidFill>
                  <a:srgbClr val="000000"/>
                </a:solidFill>
              </a:rPr>
              <a:t>Subantarctic</a:t>
            </a:r>
            <a:r>
              <a:rPr lang="en-US" dirty="0">
                <a:solidFill>
                  <a:srgbClr val="000000"/>
                </a:solidFill>
              </a:rPr>
              <a:t> Front on north side</a:t>
            </a:r>
          </a:p>
          <a:p>
            <a:pPr marL="457200" indent="-457200">
              <a:spcBef>
                <a:spcPct val="50000"/>
              </a:spcBef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Polar Front in middle</a:t>
            </a:r>
          </a:p>
          <a:p>
            <a:pPr marL="457200" indent="-457200">
              <a:spcBef>
                <a:spcPct val="50000"/>
              </a:spcBef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Southern ACC Front to south</a:t>
            </a:r>
          </a:p>
          <a:p>
            <a:pPr marL="457200" indent="-457200">
              <a:spcBef>
                <a:spcPct val="50000"/>
              </a:spcBef>
              <a:buFont typeface="Arial" charset="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Southern Boundary or continental shelf front</a:t>
            </a:r>
          </a:p>
          <a:p>
            <a:pPr marL="457200" indent="-457200"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Antarctic Slope Front (westward flow along continental slope)</a:t>
            </a:r>
          </a:p>
          <a:p>
            <a:pPr marL="457200" indent="-457200">
              <a:spcBef>
                <a:spcPct val="50000"/>
              </a:spcBef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>
            <a:off x="3200400" y="2438400"/>
            <a:ext cx="2438400" cy="457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3352800" y="3200400"/>
            <a:ext cx="2133600" cy="228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3352800" y="4038600"/>
            <a:ext cx="2286000" cy="152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777" name="Line 7"/>
          <p:cNvSpPr>
            <a:spLocks noChangeShapeType="1"/>
          </p:cNvSpPr>
          <p:nvPr/>
        </p:nvSpPr>
        <p:spPr bwMode="auto">
          <a:xfrm flipV="1">
            <a:off x="3429000" y="4343400"/>
            <a:ext cx="2362200" cy="762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4_antsurfocatmcur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150" y="404813"/>
            <a:ext cx="5435600" cy="4646612"/>
          </a:xfrm>
          <a:prstGeom prst="rect">
            <a:avLst/>
          </a:prstGeom>
          <a:noFill/>
        </p:spPr>
      </p:pic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900113" y="5373688"/>
            <a:ext cx="6840537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800" b="1">
                <a:solidFill>
                  <a:srgbClr val="FF0000"/>
                </a:solidFill>
              </a:rPr>
              <a:t>The Southern Ocean is dominated by the Antarctic Circumpolar Current – BUT a coastal current exists called the EAST WIND DRIFT – formed by the katabatic winds blowing from the pole.. Ekman results in an eastward flow!</a:t>
            </a:r>
            <a:endParaRPr lang="en-GB" sz="1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 l="46692"/>
          <a:stretch>
            <a:fillRect/>
          </a:stretch>
        </p:blipFill>
        <p:spPr bwMode="auto">
          <a:xfrm>
            <a:off x="1116013" y="449263"/>
            <a:ext cx="6553200" cy="640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1258888" y="981075"/>
            <a:ext cx="2881312" cy="25193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 flipH="1">
            <a:off x="3995738" y="1341438"/>
            <a:ext cx="504825" cy="2159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519" name="Line 7"/>
          <p:cNvSpPr>
            <a:spLocks noChangeShapeType="1"/>
          </p:cNvSpPr>
          <p:nvPr/>
        </p:nvSpPr>
        <p:spPr bwMode="auto">
          <a:xfrm flipH="1">
            <a:off x="2987675" y="1989138"/>
            <a:ext cx="6477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520" name="Line 8"/>
          <p:cNvSpPr>
            <a:spLocks noChangeShapeType="1"/>
          </p:cNvSpPr>
          <p:nvPr/>
        </p:nvSpPr>
        <p:spPr bwMode="auto">
          <a:xfrm flipH="1" flipV="1">
            <a:off x="2627313" y="2420938"/>
            <a:ext cx="792162" cy="7143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2" name="Picture 4" descr="1978_2002"/>
          <p:cNvPicPr>
            <a:picLocks noChangeAspect="1" noChangeArrowheads="1"/>
          </p:cNvPicPr>
          <p:nvPr/>
        </p:nvPicPr>
        <p:blipFill>
          <a:blip r:embed="rId2" cstate="print"/>
          <a:srcRect l="12044" t="55679"/>
          <a:stretch>
            <a:fillRect/>
          </a:stretch>
        </p:blipFill>
        <p:spPr bwMode="auto">
          <a:xfrm>
            <a:off x="574675" y="1484313"/>
            <a:ext cx="8569325" cy="455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879475" y="641350"/>
            <a:ext cx="7405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Affect of coastal flow – ice bunches up along the peninsula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ZA" sz="4000"/>
              <a:t>Upwelling here is caused by the opposing winds and currents .. Look at the difference in wind patterns</a:t>
            </a:r>
          </a:p>
        </p:txBody>
      </p:sp>
      <p:pic>
        <p:nvPicPr>
          <p:cNvPr id="109572" name="Picture 4" descr="C06F03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69740" b="3951"/>
          <a:stretch>
            <a:fillRect/>
          </a:stretch>
        </p:blipFill>
        <p:spPr>
          <a:xfrm>
            <a:off x="0" y="2565400"/>
            <a:ext cx="8893175" cy="2459038"/>
          </a:xfrm>
          <a:noFill/>
          <a:ln/>
        </p:spPr>
      </p:pic>
      <p:sp>
        <p:nvSpPr>
          <p:cNvPr id="109574" name="Line 6"/>
          <p:cNvSpPr>
            <a:spLocks noChangeShapeType="1"/>
          </p:cNvSpPr>
          <p:nvPr/>
        </p:nvSpPr>
        <p:spPr bwMode="auto">
          <a:xfrm>
            <a:off x="5076825" y="4005263"/>
            <a:ext cx="0" cy="165576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5" name="Line 7"/>
          <p:cNvSpPr>
            <a:spLocks noChangeShapeType="1"/>
          </p:cNvSpPr>
          <p:nvPr/>
        </p:nvSpPr>
        <p:spPr bwMode="auto">
          <a:xfrm flipV="1">
            <a:off x="5076825" y="2205038"/>
            <a:ext cx="0" cy="15843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2124075" y="3789363"/>
            <a:ext cx="5040313" cy="215900"/>
          </a:xfrm>
          <a:prstGeom prst="rect">
            <a:avLst/>
          </a:prstGeom>
          <a:solidFill>
            <a:srgbClr val="0000FF">
              <a:alpha val="14000"/>
            </a:srgbClr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9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13668" name="Picture 4" descr="OSGM1734328_plate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24027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17750"/>
            <a:ext cx="6259513" cy="45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07" name="Picture 3" descr="Shi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0025" y="3149600"/>
            <a:ext cx="5133975" cy="3708400"/>
          </a:xfrm>
          <a:prstGeom prst="rect">
            <a:avLst/>
          </a:prstGeom>
          <a:noFill/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8888" y="0"/>
            <a:ext cx="5345112" cy="3790950"/>
          </a:xfrm>
          <a:prstGeom prst="rect">
            <a:avLst/>
          </a:prstGeom>
          <a:noFill/>
        </p:spPr>
      </p:pic>
      <p:pic>
        <p:nvPicPr>
          <p:cNvPr id="72709" name="Picture 5" descr="wav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5205413" cy="37449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116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7740650" cy="6875463"/>
          </a:xfrm>
          <a:noFill/>
          <a:ln/>
        </p:spPr>
      </p:pic>
      <p:sp>
        <p:nvSpPr>
          <p:cNvPr id="111623" name="Text Box 7"/>
          <p:cNvSpPr txBox="1">
            <a:spLocks noChangeArrowheads="1"/>
          </p:cNvSpPr>
          <p:nvPr/>
        </p:nvSpPr>
        <p:spPr bwMode="auto">
          <a:xfrm>
            <a:off x="3851275" y="3789363"/>
            <a:ext cx="3636963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ZA">
                <a:solidFill>
                  <a:srgbClr val="000000"/>
                </a:solidFill>
              </a:rPr>
              <a:t>Upwelling of warm water!!!</a:t>
            </a:r>
          </a:p>
        </p:txBody>
      </p:sp>
    </p:spTree>
    <p:extLst>
      <p:ext uri="{BB962C8B-B14F-4D97-AF65-F5344CB8AC3E}">
        <p14:creationId xmlns:p14="http://schemas.microsoft.com/office/powerpoint/2010/main" val="3815087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4" name="Picture 4"/>
          <p:cNvPicPr>
            <a:picLocks noGrp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15888"/>
            <a:ext cx="8820150" cy="6453187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4452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21860" name="Picture 4" descr="Image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9750" y="0"/>
            <a:ext cx="8316913" cy="68199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82117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Fronts of the Antarctic Circumpolar Current</a:t>
            </a:r>
            <a:endParaRPr lang="en-US" smtClean="0"/>
          </a:p>
        </p:txBody>
      </p:sp>
      <p:pic>
        <p:nvPicPr>
          <p:cNvPr id="45059" name="Picture 6" descr="Pg71_Fig6"/>
          <p:cNvPicPr>
            <a:picLocks noChangeAspect="1" noChangeArrowheads="1"/>
          </p:cNvPicPr>
          <p:nvPr/>
        </p:nvPicPr>
        <p:blipFill>
          <a:blip r:embed="rId3" cstate="print"/>
          <a:srcRect l="12163" t="13751" r="8641" b="27582"/>
          <a:stretch>
            <a:fillRect/>
          </a:stretch>
        </p:blipFill>
        <p:spPr bwMode="auto">
          <a:xfrm>
            <a:off x="609600" y="685800"/>
            <a:ext cx="7620000" cy="410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7"/>
          <p:cNvSpPr txBox="1">
            <a:spLocks noChangeArrowheads="1"/>
          </p:cNvSpPr>
          <p:nvPr/>
        </p:nvSpPr>
        <p:spPr bwMode="auto">
          <a:xfrm>
            <a:off x="0" y="5029200"/>
            <a:ext cx="8991600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Most transport is carried in the fronts</a:t>
            </a:r>
          </a:p>
          <a:p>
            <a:pPr>
              <a:spcBef>
                <a:spcPct val="50000"/>
              </a:spcBef>
            </a:pPr>
            <a:r>
              <a:rPr lang="en-US" sz="2800" dirty="0" err="1">
                <a:solidFill>
                  <a:srgbClr val="000000"/>
                </a:solidFill>
              </a:rPr>
              <a:t>Subantarctic</a:t>
            </a:r>
            <a:r>
              <a:rPr lang="en-US" sz="2800" dirty="0">
                <a:solidFill>
                  <a:srgbClr val="000000"/>
                </a:solidFill>
              </a:rPr>
              <a:t> Front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sz="2800" dirty="0">
                <a:solidFill>
                  <a:srgbClr val="000000"/>
                </a:solidFill>
              </a:rPr>
              <a:t>Polar Front</a:t>
            </a:r>
            <a:r>
              <a:rPr lang="en-US" dirty="0">
                <a:solidFill>
                  <a:srgbClr val="000000"/>
                </a:solidFill>
              </a:rPr>
              <a:t> most important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Another important front: Southern ACC Front (not shown here)</a:t>
            </a:r>
          </a:p>
        </p:txBody>
      </p:sp>
      <p:sp>
        <p:nvSpPr>
          <p:cNvPr id="45061" name="Text Box 8"/>
          <p:cNvSpPr txBox="1">
            <a:spLocks noChangeArrowheads="1"/>
          </p:cNvSpPr>
          <p:nvPr/>
        </p:nvSpPr>
        <p:spPr bwMode="auto">
          <a:xfrm>
            <a:off x="5562600" y="4800600"/>
            <a:ext cx="358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</a:rPr>
              <a:t>Tomczak and Godfrey, Ch. 6</a:t>
            </a:r>
          </a:p>
        </p:txBody>
      </p:sp>
    </p:spTree>
    <p:extLst>
      <p:ext uri="{BB962C8B-B14F-4D97-AF65-F5344CB8AC3E}">
        <p14:creationId xmlns:p14="http://schemas.microsoft.com/office/powerpoint/2010/main" val="235681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67338" y="609600"/>
            <a:ext cx="3957637" cy="1143000"/>
          </a:xfrm>
        </p:spPr>
        <p:txBody>
          <a:bodyPr/>
          <a:lstStyle/>
          <a:p>
            <a:r>
              <a:rPr lang="en-ZA" sz="2800"/>
              <a:t>Story of Ernest Shackleton – using history to understand ocean circulation!</a:t>
            </a:r>
          </a:p>
        </p:txBody>
      </p:sp>
      <p:pic>
        <p:nvPicPr>
          <p:cNvPr id="99335" name="Picture 7" descr="shackleton_expedi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5561013" cy="6858000"/>
          </a:xfrm>
          <a:noFill/>
          <a:ln/>
        </p:spPr>
      </p:pic>
      <p:sp>
        <p:nvSpPr>
          <p:cNvPr id="99336" name="Text Box 8"/>
          <p:cNvSpPr txBox="1">
            <a:spLocks noChangeArrowheads="1"/>
          </p:cNvSpPr>
          <p:nvPr/>
        </p:nvSpPr>
        <p:spPr bwMode="auto">
          <a:xfrm>
            <a:off x="5651500" y="2657475"/>
            <a:ext cx="32369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ZA"/>
              <a:t>Aim to cross Antarctica..</a:t>
            </a:r>
          </a:p>
          <a:p>
            <a:r>
              <a:rPr lang="en-ZA">
                <a:solidFill>
                  <a:srgbClr val="CC0000"/>
                </a:solidFill>
              </a:rPr>
              <a:t>..went badly wrong!</a:t>
            </a:r>
          </a:p>
          <a:p>
            <a:r>
              <a:rPr lang="en-ZA"/>
              <a:t>1914-1916!</a:t>
            </a:r>
          </a:p>
        </p:txBody>
      </p:sp>
      <p:pic>
        <p:nvPicPr>
          <p:cNvPr id="99337" name="Picture 9" descr="Shackleton%20boa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334000" y="4451350"/>
            <a:ext cx="3810000" cy="240665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5479" name="Picture 7" descr="Endsid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8607" t="10504" r="15062" b="11020"/>
          <a:stretch>
            <a:fillRect/>
          </a:stretch>
        </p:blipFill>
        <p:spPr>
          <a:xfrm>
            <a:off x="5076825" y="0"/>
            <a:ext cx="4056063" cy="5373688"/>
          </a:xfrm>
          <a:noFill/>
          <a:ln/>
        </p:spPr>
      </p:pic>
      <p:pic>
        <p:nvPicPr>
          <p:cNvPr id="105476" name="Picture 4" descr="shackleton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5143500" cy="6858000"/>
          </a:xfrm>
          <a:noFill/>
          <a:ln/>
        </p:spPr>
      </p:pic>
      <p:sp>
        <p:nvSpPr>
          <p:cNvPr id="105482" name="Text Box 10"/>
          <p:cNvSpPr txBox="1">
            <a:spLocks noChangeArrowheads="1"/>
          </p:cNvSpPr>
          <p:nvPr/>
        </p:nvSpPr>
        <p:spPr bwMode="auto">
          <a:xfrm>
            <a:off x="323850" y="333375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ZA">
                <a:solidFill>
                  <a:schemeClr val="bg1"/>
                </a:solidFill>
              </a:rPr>
              <a:t>Endurance gets crushed in the 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3428" name="Picture 4" descr="Shackleto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967538"/>
          </a:xfrm>
          <a:noFill/>
          <a:ln/>
        </p:spPr>
      </p:pic>
      <p:sp>
        <p:nvSpPr>
          <p:cNvPr id="103431" name="Text Box 7"/>
          <p:cNvSpPr txBox="1">
            <a:spLocks noChangeArrowheads="1"/>
          </p:cNvSpPr>
          <p:nvPr/>
        </p:nvSpPr>
        <p:spPr bwMode="auto">
          <a:xfrm>
            <a:off x="447675" y="352425"/>
            <a:ext cx="69326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ZA">
                <a:solidFill>
                  <a:srgbClr val="CC0000"/>
                </a:solidFill>
              </a:rPr>
              <a:t>Attempt to save themselves – the crew walk out of the frozen wasteland pulling 3 lifeboats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8548" name="Picture 4" descr="TheCair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9588"/>
          </a:xfrm>
          <a:noFill/>
          <a:ln/>
        </p:spPr>
      </p:pic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303213" y="352425"/>
            <a:ext cx="6837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ZA">
                <a:solidFill>
                  <a:srgbClr val="CC0000"/>
                </a:solidFill>
              </a:rPr>
              <a:t>After arrival at Elephant island 6 sail to South Georgia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0356" name="Picture 4" descr="rescue_102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ln/>
        </p:spPr>
      </p:pic>
      <p:sp>
        <p:nvSpPr>
          <p:cNvPr id="100359" name="Text Box 7"/>
          <p:cNvSpPr txBox="1">
            <a:spLocks noChangeArrowheads="1"/>
          </p:cNvSpPr>
          <p:nvPr/>
        </p:nvSpPr>
        <p:spPr bwMode="auto">
          <a:xfrm>
            <a:off x="250825" y="1052513"/>
            <a:ext cx="5011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ZA" b="1">
                <a:solidFill>
                  <a:srgbClr val="CC0000"/>
                </a:solidFill>
              </a:rPr>
              <a:t>Left at Elephant island for 9 months!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10596" name="Picture 4" descr="Pelagic%20SGeorgia%20Mts%20566%2036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ln/>
        </p:spPr>
      </p:pic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519113" y="425450"/>
            <a:ext cx="347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ZA">
                <a:solidFill>
                  <a:schemeClr val="bg1"/>
                </a:solidFill>
              </a:rPr>
              <a:t>Imagine walking over this!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06F03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0"/>
            <a:ext cx="7956550" cy="6542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Annual mean wind stress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 l="4128" t="12061" r="10576" b="52620"/>
          <a:stretch>
            <a:fillRect/>
          </a:stretch>
        </p:blipFill>
        <p:spPr bwMode="auto">
          <a:xfrm>
            <a:off x="990600" y="838200"/>
            <a:ext cx="7315200" cy="483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304800" y="594360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0000"/>
                </a:solidFill>
              </a:rPr>
              <a:t>Southern Ocean westerlies are strong.</a:t>
            </a:r>
            <a:r>
              <a:rPr lang="en-US">
                <a:solidFill>
                  <a:srgbClr val="000000"/>
                </a:solidFill>
              </a:rPr>
              <a:t>   </a:t>
            </a:r>
            <a:r>
              <a:rPr lang="en-US" sz="1800">
                <a:solidFill>
                  <a:srgbClr val="000000"/>
                </a:solidFill>
              </a:rPr>
              <a:t>(Fig. from Tomczak and Godfrey)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0485" name="Line 11"/>
          <p:cNvSpPr>
            <a:spLocks noChangeShapeType="1"/>
          </p:cNvSpPr>
          <p:nvPr/>
        </p:nvSpPr>
        <p:spPr bwMode="auto">
          <a:xfrm flipV="1">
            <a:off x="3657600" y="5105400"/>
            <a:ext cx="0" cy="914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981200" y="0"/>
            <a:ext cx="7772400" cy="1143000"/>
          </a:xfrm>
        </p:spPr>
        <p:txBody>
          <a:bodyPr/>
          <a:lstStyle/>
          <a:p>
            <a:r>
              <a:rPr lang="en-ZA" sz="4000">
                <a:solidFill>
                  <a:schemeClr val="accent2"/>
                </a:solidFill>
              </a:rPr>
              <a:t>POLAR CELL</a:t>
            </a:r>
            <a:endParaRPr lang="en-US" sz="4000">
              <a:solidFill>
                <a:schemeClr val="accent2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908050"/>
            <a:ext cx="4321175" cy="50419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ZA" sz="2400"/>
              <a:t>Mean position is between 60°N/S and the North/South Pole. </a:t>
            </a:r>
          </a:p>
          <a:p>
            <a:pPr>
              <a:lnSpc>
                <a:spcPct val="80000"/>
              </a:lnSpc>
            </a:pPr>
            <a:r>
              <a:rPr lang="en-ZA" sz="2400"/>
              <a:t>At the pole, </a:t>
            </a:r>
            <a:r>
              <a:rPr lang="en-ZA" sz="2400">
                <a:solidFill>
                  <a:srgbClr val="FF0000"/>
                </a:solidFill>
              </a:rPr>
              <a:t>cold, dense air descends</a:t>
            </a:r>
            <a:r>
              <a:rPr lang="en-ZA" sz="2400"/>
              <a:t>, causing an area of subsidence and </a:t>
            </a:r>
            <a:r>
              <a:rPr lang="en-ZA" sz="2400">
                <a:solidFill>
                  <a:srgbClr val="FF0000"/>
                </a:solidFill>
              </a:rPr>
              <a:t>high pressure</a:t>
            </a:r>
            <a:r>
              <a:rPr lang="en-ZA" sz="2400"/>
              <a:t>. </a:t>
            </a:r>
          </a:p>
          <a:p>
            <a:pPr>
              <a:lnSpc>
                <a:spcPct val="80000"/>
              </a:lnSpc>
            </a:pPr>
            <a:r>
              <a:rPr lang="en-ZA" sz="2400"/>
              <a:t>As the air sinks, it begins spreading outwards from the pole. </a:t>
            </a:r>
          </a:p>
          <a:p>
            <a:pPr>
              <a:lnSpc>
                <a:spcPct val="80000"/>
              </a:lnSpc>
            </a:pPr>
            <a:r>
              <a:rPr lang="en-ZA" sz="2400"/>
              <a:t>Since the coriolis effect is strongest at the poles, the outward moving air deflects sharply. This wind regime is called the </a:t>
            </a:r>
            <a:r>
              <a:rPr lang="en-ZA" sz="2400" i="1">
                <a:solidFill>
                  <a:srgbClr val="FF0000"/>
                </a:solidFill>
              </a:rPr>
              <a:t>surface polar easterlies</a:t>
            </a:r>
            <a:r>
              <a:rPr lang="en-ZA" sz="2000">
                <a:solidFill>
                  <a:srgbClr val="FF0000"/>
                </a:solidFill>
              </a:rPr>
              <a:t>. </a:t>
            </a:r>
          </a:p>
        </p:txBody>
      </p:sp>
      <p:grpSp>
        <p:nvGrpSpPr>
          <p:cNvPr id="52232" name="Group 8"/>
          <p:cNvGrpSpPr>
            <a:grpSpLocks/>
          </p:cNvGrpSpPr>
          <p:nvPr/>
        </p:nvGrpSpPr>
        <p:grpSpPr bwMode="auto">
          <a:xfrm>
            <a:off x="4787900" y="620713"/>
            <a:ext cx="3794125" cy="5761037"/>
            <a:chOff x="3606" y="436"/>
            <a:chExt cx="1346" cy="2473"/>
          </a:xfrm>
        </p:grpSpPr>
        <p:pic>
          <p:nvPicPr>
            <p:cNvPr id="522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06" y="436"/>
              <a:ext cx="1346" cy="1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2230" name="Picture 6" descr="antarctic-wind-ma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06" y="1661"/>
              <a:ext cx="1308" cy="1248"/>
            </a:xfrm>
            <a:prstGeom prst="rect">
              <a:avLst/>
            </a:prstGeom>
            <a:noFill/>
            <a:ln/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458788"/>
            <a:ext cx="7772400" cy="1143001"/>
          </a:xfrm>
        </p:spPr>
        <p:txBody>
          <a:bodyPr/>
          <a:lstStyle/>
          <a:p>
            <a:r>
              <a:rPr lang="en-US" sz="2600">
                <a:latin typeface="Arial" charset="0"/>
              </a:rPr>
              <a:t/>
            </a:r>
            <a:br>
              <a:rPr lang="en-US" sz="2600">
                <a:latin typeface="Arial" charset="0"/>
              </a:rPr>
            </a:br>
            <a:r>
              <a:rPr lang="en-US" sz="2600">
                <a:solidFill>
                  <a:srgbClr val="FF0000"/>
                </a:solidFill>
                <a:latin typeface="Arial" charset="0"/>
              </a:rPr>
              <a:t>The Wind Regime of the Southern Ocean</a:t>
            </a:r>
            <a:endParaRPr lang="en-GB" sz="26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549275"/>
            <a:ext cx="7918450" cy="4114800"/>
          </a:xfrm>
        </p:spPr>
        <p:txBody>
          <a:bodyPr/>
          <a:lstStyle/>
          <a:p>
            <a:pPr algn="just"/>
            <a:r>
              <a:rPr lang="en-US" sz="2000" b="1">
                <a:solidFill>
                  <a:schemeClr val="bg1"/>
                </a:solidFill>
                <a:latin typeface="Arial" charset="0"/>
              </a:rPr>
              <a:t>A stationary high pressure cell lies over the Antarctic Plateau ~83ºS.</a:t>
            </a:r>
          </a:p>
          <a:p>
            <a:pPr algn="just"/>
            <a:r>
              <a:rPr lang="en-US" sz="2000" b="1">
                <a:solidFill>
                  <a:schemeClr val="bg1"/>
                </a:solidFill>
                <a:latin typeface="Arial" charset="0"/>
              </a:rPr>
              <a:t>Strong katabatic winds descend from the Plateau to the coast and are deflected to the west by the Coriolis force, forming the POLAR EASTERLY wind belt. ANTARCTICA IS HIGH!!</a:t>
            </a:r>
          </a:p>
          <a:p>
            <a:pPr algn="just">
              <a:buFontTx/>
              <a:buNone/>
            </a:pPr>
            <a:endParaRPr lang="en-US" sz="2000" b="1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03" name="Picture 7" descr="accdemsr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635375" y="2420938"/>
            <a:ext cx="4822825" cy="426402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terranovabay_ali_2009259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54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28600"/>
            <a:ext cx="2728664" cy="14478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Evidence of upwelling:</a:t>
            </a:r>
            <a:br>
              <a:rPr lang="en-US" sz="2400" dirty="0" smtClean="0"/>
            </a:br>
            <a:r>
              <a:rPr lang="en-US" sz="2400" dirty="0" smtClean="0"/>
              <a:t>Near-surface nitrate</a:t>
            </a: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3" cstate="print"/>
          <a:srcRect t="9000" r="7848" b="5983"/>
          <a:stretch>
            <a:fillRect/>
          </a:stretch>
        </p:blipFill>
        <p:spPr bwMode="auto">
          <a:xfrm>
            <a:off x="3124200" y="0"/>
            <a:ext cx="57419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179512" y="4437112"/>
            <a:ext cx="3124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FF0000"/>
                </a:solidFill>
                <a:hlinkClick r:id="rId4"/>
              </a:rPr>
              <a:t>http://woceatlas.tamu.edu</a:t>
            </a:r>
            <a:endParaRPr lang="en-US" sz="2000" b="1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dirty="0"/>
              <a:t>(</a:t>
            </a:r>
            <a:r>
              <a:rPr lang="en-US" dirty="0" err="1"/>
              <a:t>Orsi</a:t>
            </a:r>
            <a:r>
              <a:rPr lang="en-US" dirty="0"/>
              <a:t> and Whitworth, 2005)</a:t>
            </a:r>
          </a:p>
        </p:txBody>
      </p:sp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683568" y="2286000"/>
            <a:ext cx="236443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High values reflect upwelling.</a:t>
            </a:r>
          </a:p>
          <a:p>
            <a:pPr>
              <a:spcBef>
                <a:spcPct val="50000"/>
              </a:spcBef>
            </a:pPr>
            <a:r>
              <a:rPr lang="en-US"/>
              <a:t>Driven by Ekman suction.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2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00113" y="1700213"/>
            <a:ext cx="7704137" cy="3759200"/>
          </a:xfrm>
          <a:noFill/>
          <a:ln/>
        </p:spPr>
      </p:pic>
      <p:sp>
        <p:nvSpPr>
          <p:cNvPr id="92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88913"/>
            <a:ext cx="8062913" cy="6335712"/>
          </a:xfrm>
        </p:spPr>
        <p:txBody>
          <a:bodyPr/>
          <a:lstStyle/>
          <a:p>
            <a:pPr algn="just">
              <a:lnSpc>
                <a:spcPct val="80000"/>
              </a:lnSpc>
              <a:buFontTx/>
              <a:buNone/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r>
              <a:rPr lang="en-US" sz="1800">
                <a:latin typeface="Arial" charset="0"/>
              </a:rPr>
              <a:t>Between 60º and 73º S lies a low pressure belt known as the ANTARCTIC TROUGH. This trough is formed from cyclones generated at the atmospheric polar front. In this narrow band a westward flowing coastal current is formed known as the EAST WIND DRIFT. This current flows along the coast as a narrow coastal jet.</a:t>
            </a: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r>
              <a:rPr lang="en-US" sz="1800">
                <a:latin typeface="Arial" charset="0"/>
              </a:rPr>
              <a:t>North of the ANTARCTIC TROUGH between 35º and 60º S lies a belt of subtropical high pressure cells. The circumpolar belt of westerly winds is dominated by frequent winds and high waves, which die south of 65ºS.</a:t>
            </a: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  <a:p>
            <a:pPr algn="just">
              <a:lnSpc>
                <a:spcPct val="80000"/>
              </a:lnSpc>
            </a:pPr>
            <a:endParaRPr lang="en-US" sz="1800">
              <a:latin typeface="Arial" charset="0"/>
            </a:endParaRP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755650" y="4221163"/>
            <a:ext cx="8064500" cy="431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596</Words>
  <Application>Microsoft Office PowerPoint</Application>
  <PresentationFormat>On-screen Show (4:3)</PresentationFormat>
  <Paragraphs>83</Paragraphs>
  <Slides>29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Default Design</vt:lpstr>
      <vt:lpstr>PowerPoint Presentation</vt:lpstr>
      <vt:lpstr>PowerPoint Presentation</vt:lpstr>
      <vt:lpstr>PowerPoint Presentation</vt:lpstr>
      <vt:lpstr>Annual mean wind stress</vt:lpstr>
      <vt:lpstr>POLAR CELL</vt:lpstr>
      <vt:lpstr> The Wind Regime of the Southern Ocean</vt:lpstr>
      <vt:lpstr>PowerPoint Presentation</vt:lpstr>
      <vt:lpstr>Evidence of upwelling: Near-surface nitrate</vt:lpstr>
      <vt:lpstr>PowerPoint Presentation</vt:lpstr>
      <vt:lpstr>PowerPoint Presentation</vt:lpstr>
      <vt:lpstr>PowerPoint Presentation</vt:lpstr>
      <vt:lpstr>PowerPoint Presentation</vt:lpstr>
      <vt:lpstr>Antarctic Circumpolar Current</vt:lpstr>
      <vt:lpstr>Antarctic Circumpolar Current: banded (jet-like) structure</vt:lpstr>
      <vt:lpstr>PowerPoint Presentation</vt:lpstr>
      <vt:lpstr>PowerPoint Presentation</vt:lpstr>
      <vt:lpstr>PowerPoint Presentation</vt:lpstr>
      <vt:lpstr>Upwelling here is caused by the opposing winds and currents .. Look at the difference in wind patterns</vt:lpstr>
      <vt:lpstr>PowerPoint Presentation</vt:lpstr>
      <vt:lpstr>PowerPoint Presentation</vt:lpstr>
      <vt:lpstr>PowerPoint Presentation</vt:lpstr>
      <vt:lpstr>PowerPoint Presentation</vt:lpstr>
      <vt:lpstr>Fronts of the Antarctic Circumpolar Current</vt:lpstr>
      <vt:lpstr>Story of Ernest Shackleton – using history to understand ocean circulation!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Cape Town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Southern Ocean Weather Systems and Frontal Dynamics</dc:title>
  <dc:creator>01214934</dc:creator>
  <cp:lastModifiedBy>Windows User</cp:lastModifiedBy>
  <cp:revision>156</cp:revision>
  <dcterms:created xsi:type="dcterms:W3CDTF">2004-04-07T15:19:36Z</dcterms:created>
  <dcterms:modified xsi:type="dcterms:W3CDTF">2017-05-25T06:11:47Z</dcterms:modified>
</cp:coreProperties>
</file>